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6" r:id="rId1"/>
  </p:sldMasterIdLst>
  <p:notesMasterIdLst>
    <p:notesMasterId r:id="rId16"/>
  </p:notesMasterIdLst>
  <p:sldIdLst>
    <p:sldId id="256" r:id="rId2"/>
    <p:sldId id="257" r:id="rId3"/>
    <p:sldId id="258" r:id="rId4"/>
    <p:sldId id="259" r:id="rId5"/>
    <p:sldId id="268" r:id="rId6"/>
    <p:sldId id="260" r:id="rId7"/>
    <p:sldId id="261" r:id="rId8"/>
    <p:sldId id="269" r:id="rId9"/>
    <p:sldId id="262" r:id="rId10"/>
    <p:sldId id="263" r:id="rId11"/>
    <p:sldId id="264"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32"/>
    <p:restoredTop sz="86464"/>
  </p:normalViewPr>
  <p:slideViewPr>
    <p:cSldViewPr snapToGrid="0" snapToObjects="1">
      <p:cViewPr varScale="1">
        <p:scale>
          <a:sx n="51" d="100"/>
          <a:sy n="51" d="100"/>
        </p:scale>
        <p:origin x="224" y="1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2.tiff>
</file>

<file path=ppt/media/image3.jpg>
</file>

<file path=ppt/media/image4.tiff>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8B04EA-6DEE-7B4F-A739-7E4D0553B69D}" type="datetimeFigureOut">
              <a:rPr lang="en-US" smtClean="0"/>
              <a:t>12/9/17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FFEAAF-4843-AC43-829B-81C666FA557C}" type="slidenum">
              <a:rPr lang="en-US" smtClean="0"/>
              <a:t>‹#›</a:t>
            </a:fld>
            <a:endParaRPr lang="en-US"/>
          </a:p>
        </p:txBody>
      </p:sp>
    </p:spTree>
    <p:extLst>
      <p:ext uri="{BB962C8B-B14F-4D97-AF65-F5344CB8AC3E}">
        <p14:creationId xmlns:p14="http://schemas.microsoft.com/office/powerpoint/2010/main" val="745933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Electronic</a:t>
            </a:r>
            <a:r>
              <a:rPr lang="en-US" baseline="0" dirty="0" smtClean="0"/>
              <a:t> Health Record, simply put, is a digital version of patient’s paper chart. EHRs are real-time records that make information, such as </a:t>
            </a:r>
            <a:r>
              <a:rPr lang="en-US" baseline="0" dirty="0" smtClean="0"/>
              <a:t>patient’s medical history, diagnoses, medications, </a:t>
            </a:r>
            <a:r>
              <a:rPr lang="en-US" baseline="0" dirty="0" err="1" smtClean="0"/>
              <a:t>etc</a:t>
            </a:r>
            <a:r>
              <a:rPr lang="en-US" baseline="0" dirty="0" smtClean="0"/>
              <a:t>,</a:t>
            </a:r>
            <a:r>
              <a:rPr lang="en-US" baseline="0" dirty="0" smtClean="0"/>
              <a:t> available instantly to authorized medical providers. </a:t>
            </a:r>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1</a:t>
            </a:fld>
            <a:endParaRPr lang="en-US"/>
          </a:p>
        </p:txBody>
      </p:sp>
    </p:spTree>
    <p:extLst>
      <p:ext uri="{BB962C8B-B14F-4D97-AF65-F5344CB8AC3E}">
        <p14:creationId xmlns:p14="http://schemas.microsoft.com/office/powerpoint/2010/main" val="2048018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11</a:t>
            </a:fld>
            <a:endParaRPr lang="en-US"/>
          </a:p>
        </p:txBody>
      </p:sp>
    </p:spTree>
    <p:extLst>
      <p:ext uri="{BB962C8B-B14F-4D97-AF65-F5344CB8AC3E}">
        <p14:creationId xmlns:p14="http://schemas.microsoft.com/office/powerpoint/2010/main" val="1570049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Among [number] practitioners in our dataset, we looked</a:t>
            </a:r>
            <a:r>
              <a:rPr lang="en-US" baseline="0" dirty="0" smtClean="0"/>
              <a:t> into characteristics such as years since earning the clinical certificate, primary specialty, gender. Among these characteristics, </a:t>
            </a:r>
          </a:p>
          <a:p>
            <a:endParaRPr lang="en-US" dirty="0" smtClean="0"/>
          </a:p>
          <a:p>
            <a:r>
              <a:rPr lang="en-US" dirty="0" smtClean="0"/>
              <a:t>we</a:t>
            </a:r>
            <a:r>
              <a:rPr lang="en-US" baseline="0" dirty="0" smtClean="0"/>
              <a:t> found out that gender and years since graduation have significant predictors of whether a practitioner uses EHR or not. </a:t>
            </a:r>
            <a:endParaRPr lang="en-US" dirty="0" smtClean="0"/>
          </a:p>
        </p:txBody>
      </p:sp>
      <p:sp>
        <p:nvSpPr>
          <p:cNvPr id="4" name="Slide Number Placeholder 3"/>
          <p:cNvSpPr>
            <a:spLocks noGrp="1"/>
          </p:cNvSpPr>
          <p:nvPr>
            <p:ph type="sldNum" sz="quarter" idx="10"/>
          </p:nvPr>
        </p:nvSpPr>
        <p:spPr/>
        <p:txBody>
          <a:bodyPr/>
          <a:lstStyle/>
          <a:p>
            <a:fld id="{AEFFEAAF-4843-AC43-829B-81C666FA557C}" type="slidenum">
              <a:rPr lang="en-US" smtClean="0"/>
              <a:t>12</a:t>
            </a:fld>
            <a:endParaRPr lang="en-US"/>
          </a:p>
        </p:txBody>
      </p:sp>
    </p:spTree>
    <p:extLst>
      <p:ext uri="{BB962C8B-B14F-4D97-AF65-F5344CB8AC3E}">
        <p14:creationId xmlns:p14="http://schemas.microsoft.com/office/powerpoint/2010/main" val="508312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SEE FROM our models that [] </a:t>
            </a:r>
          </a:p>
          <a:p>
            <a:endParaRPr lang="en-US" baseline="0" dirty="0" smtClean="0"/>
          </a:p>
          <a:p>
            <a:r>
              <a:rPr lang="en-US" baseline="0" dirty="0" smtClean="0"/>
              <a:t>The odds of using HER is 2.35 times higher for male practitioners than female practitioners, and it is 1.02 times higher per a year increase in the year since graduation. In essence, the longer since medical-school graduation, the more likely you are to use EHR! If we assume that people graduate from medical schools around same age, this is indicating older physicians are more likely to use EHR, breaking our stereotype that younger physicians are more likely to adopt HER! </a:t>
            </a:r>
            <a:endParaRPr lang="en-US" dirty="0" smtClean="0"/>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13</a:t>
            </a:fld>
            <a:endParaRPr lang="en-US"/>
          </a:p>
        </p:txBody>
      </p:sp>
    </p:spTree>
    <p:extLst>
      <p:ext uri="{BB962C8B-B14F-4D97-AF65-F5344CB8AC3E}">
        <p14:creationId xmlns:p14="http://schemas.microsoft.com/office/powerpoint/2010/main" val="758556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 order to increase EHR use, we should target small hospitals. Among individual practitioners, we should try to increase HER use among younger, female practitioners. </a:t>
            </a:r>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14</a:t>
            </a:fld>
            <a:endParaRPr lang="en-US"/>
          </a:p>
        </p:txBody>
      </p:sp>
    </p:spTree>
    <p:extLst>
      <p:ext uri="{BB962C8B-B14F-4D97-AF65-F5344CB8AC3E}">
        <p14:creationId xmlns:p14="http://schemas.microsoft.com/office/powerpoint/2010/main" val="1147731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helps with more efficient workflow and communication among medical care providers and thus, helps to make well-informed decisions about a patient’s care in timely manner. </a:t>
            </a:r>
            <a:endParaRPr lang="en-US" dirty="0" smtClean="0"/>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2</a:t>
            </a:fld>
            <a:endParaRPr lang="en-US"/>
          </a:p>
        </p:txBody>
      </p:sp>
    </p:spTree>
    <p:extLst>
      <p:ext uri="{BB962C8B-B14F-4D97-AF65-F5344CB8AC3E}">
        <p14:creationId xmlns:p14="http://schemas.microsoft.com/office/powerpoint/2010/main" val="1851977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3</a:t>
            </a:fld>
            <a:endParaRPr lang="en-US"/>
          </a:p>
        </p:txBody>
      </p:sp>
    </p:spTree>
    <p:extLst>
      <p:ext uri="{BB962C8B-B14F-4D97-AF65-F5344CB8AC3E}">
        <p14:creationId xmlns:p14="http://schemas.microsoft.com/office/powerpoint/2010/main" val="1094444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investigated characteristics of hospitals that is associated with higher use of EHR.</a:t>
            </a:r>
          </a:p>
          <a:p>
            <a:endParaRPr lang="en-US" baseline="0" dirty="0" smtClean="0"/>
          </a:p>
          <a:p>
            <a:r>
              <a:rPr lang="en-US" baseline="0" dirty="0" smtClean="0"/>
              <a:t>Furthermore, we investigated individual medical practitioners who are not affiliated with hospitals, to see which individual-level demographics are associated with higher use of HER. </a:t>
            </a:r>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4</a:t>
            </a:fld>
            <a:endParaRPr lang="en-US"/>
          </a:p>
        </p:txBody>
      </p:sp>
    </p:spTree>
    <p:extLst>
      <p:ext uri="{BB962C8B-B14F-4D97-AF65-F5344CB8AC3E}">
        <p14:creationId xmlns:p14="http://schemas.microsoft.com/office/powerpoint/2010/main" val="1123392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of 2017, []% of U.S. Hospitals have adopted Electronic health Records.</a:t>
            </a:r>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5</a:t>
            </a:fld>
            <a:endParaRPr lang="en-US"/>
          </a:p>
        </p:txBody>
      </p:sp>
    </p:spTree>
    <p:extLst>
      <p:ext uri="{BB962C8B-B14F-4D97-AF65-F5344CB8AC3E}">
        <p14:creationId xmlns:p14="http://schemas.microsoft.com/office/powerpoint/2010/main" val="383466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Among 3,334 hospitals scraped from American Hospital Directory,</a:t>
            </a:r>
            <a:r>
              <a:rPr lang="en-US" baseline="0" dirty="0" smtClean="0"/>
              <a:t> we found out that the gross patient revenue and total discharges are the most significant predictors of whether a hospital uses EHR or not. As we can see from the density plots, which uses distribution of gross revenue for EHR-adopted hospitals in green and non-EHR adopted hospitals in green, we can see that the hospitals that do not use EHR have lower gross patient revenue. Let’s look closely into hospitals that do not use EHR, and we can see that most of these hospitals have gross patient revenue below 40,000.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7</a:t>
            </a:fld>
            <a:endParaRPr lang="en-US"/>
          </a:p>
        </p:txBody>
      </p:sp>
    </p:spTree>
    <p:extLst>
      <p:ext uri="{BB962C8B-B14F-4D97-AF65-F5344CB8AC3E}">
        <p14:creationId xmlns:p14="http://schemas.microsoft.com/office/powerpoint/2010/main" val="643443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Similarly for total discharge, hospitals that do not use EHR have lower total discharge in general. </a:t>
            </a:r>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8</a:t>
            </a:fld>
            <a:endParaRPr lang="en-US"/>
          </a:p>
        </p:txBody>
      </p:sp>
    </p:spTree>
    <p:extLst>
      <p:ext uri="{BB962C8B-B14F-4D97-AF65-F5344CB8AC3E}">
        <p14:creationId xmlns:p14="http://schemas.microsoft.com/office/powerpoint/2010/main" val="55006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believe the both variables are related to hospital size. In essence, hospital size is the biggest predictor of the EHR use. In order to increase EHR use, we should target small hospitals. </a:t>
            </a:r>
          </a:p>
          <a:p>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9</a:t>
            </a:fld>
            <a:endParaRPr lang="en-US"/>
          </a:p>
        </p:txBody>
      </p:sp>
    </p:spTree>
    <p:extLst>
      <p:ext uri="{BB962C8B-B14F-4D97-AF65-F5344CB8AC3E}">
        <p14:creationId xmlns:p14="http://schemas.microsoft.com/office/powerpoint/2010/main" val="939151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Further</a:t>
            </a:r>
            <a:r>
              <a:rPr lang="en-US" baseline="0" dirty="0" smtClean="0"/>
              <a:t>more, we were curious to find out what are personal characteristics of individual practitioners associated with EHR use?</a:t>
            </a:r>
            <a:endParaRPr lang="en-US" dirty="0"/>
          </a:p>
        </p:txBody>
      </p:sp>
      <p:sp>
        <p:nvSpPr>
          <p:cNvPr id="4" name="Slide Number Placeholder 3"/>
          <p:cNvSpPr>
            <a:spLocks noGrp="1"/>
          </p:cNvSpPr>
          <p:nvPr>
            <p:ph type="sldNum" sz="quarter" idx="10"/>
          </p:nvPr>
        </p:nvSpPr>
        <p:spPr/>
        <p:txBody>
          <a:bodyPr/>
          <a:lstStyle/>
          <a:p>
            <a:fld id="{AEFFEAAF-4843-AC43-829B-81C666FA557C}" type="slidenum">
              <a:rPr lang="en-US" smtClean="0"/>
              <a:t>10</a:t>
            </a:fld>
            <a:endParaRPr lang="en-US"/>
          </a:p>
        </p:txBody>
      </p:sp>
    </p:spTree>
    <p:extLst>
      <p:ext uri="{BB962C8B-B14F-4D97-AF65-F5344CB8AC3E}">
        <p14:creationId xmlns:p14="http://schemas.microsoft.com/office/powerpoint/2010/main" val="2130758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3F6FEF4-0DB1-7E4E-BA6D-9BF204072127}"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F6FEF4-0DB1-7E4E-BA6D-9BF204072127}"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F6FEF4-0DB1-7E4E-BA6D-9BF204072127}"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F6FEF4-0DB1-7E4E-BA6D-9BF204072127}"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F6FEF4-0DB1-7E4E-BA6D-9BF204072127}" type="datetimeFigureOut">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3F6FEF4-0DB1-7E4E-BA6D-9BF204072127}"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3F6FEF4-0DB1-7E4E-BA6D-9BF204072127}" type="datetimeFigureOut">
              <a:rPr lang="en-US" smtClean="0"/>
              <a:t>12/9/17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3F6FEF4-0DB1-7E4E-BA6D-9BF204072127}" type="datetimeFigureOut">
              <a:rPr lang="en-US" smtClean="0"/>
              <a:t>12/9/17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F6FEF4-0DB1-7E4E-BA6D-9BF204072127}" type="datetimeFigureOut">
              <a:rPr lang="en-US" smtClean="0"/>
              <a:t>12/9/17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F6FEF4-0DB1-7E4E-BA6D-9BF204072127}"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F6FEF4-0DB1-7E4E-BA6D-9BF204072127}" type="datetimeFigureOut">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898276-1CA9-B24D-8E67-85A068026F8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6FEF4-0DB1-7E4E-BA6D-9BF204072127}" type="datetimeFigureOut">
              <a:rPr lang="en-US" smtClean="0"/>
              <a:t>12/9/17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898276-1CA9-B24D-8E67-85A068026F8E}" type="slidenum">
              <a:rPr lang="en-US" smtClean="0"/>
              <a:t>‹#›</a:t>
            </a:fld>
            <a:endParaRPr lang="en-US"/>
          </a:p>
        </p:txBody>
      </p:sp>
    </p:spTree>
    <p:extLst>
      <p:ext uri="{BB962C8B-B14F-4D97-AF65-F5344CB8AC3E}">
        <p14:creationId xmlns:p14="http://schemas.microsoft.com/office/powerpoint/2010/main" val="2123516407"/>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tiff"/><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0"/>
            <a:ext cx="12200964" cy="6858000"/>
          </a:xfrm>
          <a:prstGeom prst="rect">
            <a:avLst/>
          </a:prstGeom>
        </p:spPr>
      </p:pic>
      <p:sp>
        <p:nvSpPr>
          <p:cNvPr id="2" name="Title 1"/>
          <p:cNvSpPr>
            <a:spLocks noGrp="1"/>
          </p:cNvSpPr>
          <p:nvPr>
            <p:ph type="ctrTitle"/>
          </p:nvPr>
        </p:nvSpPr>
        <p:spPr>
          <a:xfrm>
            <a:off x="1544618" y="5771673"/>
            <a:ext cx="9111728" cy="1086327"/>
          </a:xfrm>
        </p:spPr>
        <p:txBody>
          <a:bodyPr>
            <a:normAutofit fontScale="90000"/>
          </a:bodyPr>
          <a:lstStyle/>
          <a:p>
            <a:r>
              <a:rPr lang="en-US" b="1" dirty="0" smtClean="0">
                <a:latin typeface="Abadi MT Condensed Extra Bold" charset="0"/>
                <a:ea typeface="Abadi MT Condensed Extra Bold" charset="0"/>
                <a:cs typeface="Abadi MT Condensed Extra Bold" charset="0"/>
              </a:rPr>
              <a:t>Electronic Health Record (EHR): Who uses it? </a:t>
            </a:r>
            <a:endParaRPr lang="en-US" b="1"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99980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mph" presetSubtype="0" fill="hold" grpId="0" nodeType="clickEffect">
                                  <p:stCondLst>
                                    <p:cond delay="0"/>
                                  </p:stCondLst>
                                  <p:childTnLst>
                                    <p:anim calcmode="discrete" valueType="str">
                                      <p:cBhvr override="childStyle">
                                        <p:cTn id="11" dur="2000" fill="hold"/>
                                        <p:tgtEl>
                                          <p:spTgt spid="2"/>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235" r="235"/>
          <a:stretch/>
        </p:blipFill>
        <p:spPr>
          <a:xfrm>
            <a:off x="2267450" y="610054"/>
            <a:ext cx="6928961" cy="5971179"/>
          </a:xfrm>
          <a:prstGeom prst="rect">
            <a:avLst/>
          </a:prstGeom>
        </p:spPr>
      </p:pic>
      <p:sp>
        <p:nvSpPr>
          <p:cNvPr id="2" name="Title 1"/>
          <p:cNvSpPr>
            <a:spLocks noGrp="1"/>
          </p:cNvSpPr>
          <p:nvPr>
            <p:ph type="title"/>
          </p:nvPr>
        </p:nvSpPr>
        <p:spPr>
          <a:xfrm>
            <a:off x="3173185" y="610054"/>
            <a:ext cx="5350330" cy="1325563"/>
          </a:xfrm>
        </p:spPr>
        <p:txBody>
          <a:bodyPr/>
          <a:lstStyle/>
          <a:p>
            <a:r>
              <a:rPr lang="en-US" b="1" smtClean="0">
                <a:latin typeface="Abadi MT Condensed Extra Bold" charset="0"/>
                <a:ea typeface="Abadi MT Condensed Extra Bold" charset="0"/>
                <a:cs typeface="Abadi MT Condensed Extra Bold" charset="0"/>
              </a:rPr>
              <a:t>Individual </a:t>
            </a:r>
            <a:r>
              <a:rPr lang="en-US" b="1" dirty="0" smtClean="0">
                <a:latin typeface="Abadi MT Condensed Extra Bold" charset="0"/>
                <a:ea typeface="Abadi MT Condensed Extra Bold" charset="0"/>
                <a:cs typeface="Abadi MT Condensed Extra Bold" charset="0"/>
              </a:rPr>
              <a:t>Practitioners</a:t>
            </a:r>
            <a:endParaRPr lang="en-US" b="1"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168770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(SKIP) Practitioner demo </a:t>
            </a:r>
            <a:r>
              <a:rPr lang="mr-IN" dirty="0" smtClean="0"/>
              <a:t>–</a:t>
            </a:r>
            <a:r>
              <a:rPr lang="en-US" dirty="0" smtClean="0"/>
              <a:t> EHR use</a:t>
            </a:r>
            <a:endParaRPr lang="en-US" dirty="0"/>
          </a:p>
        </p:txBody>
      </p:sp>
      <p:sp>
        <p:nvSpPr>
          <p:cNvPr id="3" name="Content Placeholder 2"/>
          <p:cNvSpPr>
            <a:spLocks noGrp="1"/>
          </p:cNvSpPr>
          <p:nvPr>
            <p:ph idx="1"/>
          </p:nvPr>
        </p:nvSpPr>
        <p:spPr/>
        <p:txBody>
          <a:bodyPr/>
          <a:lstStyle/>
          <a:p>
            <a:r>
              <a:rPr lang="en-US" dirty="0" smtClean="0"/>
              <a:t>Among [number] practitioners in our dataset, [%] uses EHR. </a:t>
            </a:r>
          </a:p>
          <a:p>
            <a:r>
              <a:rPr lang="en-US" dirty="0" smtClean="0"/>
              <a:t>In particular, we were curious to find out if younger practitioners would be more likely to use EHR, since they were more familiar with digital techniques. </a:t>
            </a:r>
          </a:p>
          <a:p>
            <a:endParaRPr lang="en-US" dirty="0"/>
          </a:p>
        </p:txBody>
      </p:sp>
    </p:spTree>
    <p:extLst>
      <p:ext uri="{BB962C8B-B14F-4D97-AF65-F5344CB8AC3E}">
        <p14:creationId xmlns:p14="http://schemas.microsoft.com/office/powerpoint/2010/main" val="6807479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6207" y="241138"/>
            <a:ext cx="10515600" cy="991249"/>
          </a:xfrm>
        </p:spPr>
        <p:txBody>
          <a:bodyPr/>
          <a:lstStyle/>
          <a:p>
            <a:r>
              <a:rPr lang="en-US" dirty="0" smtClean="0"/>
              <a:t>Physician.- exploratory plots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1739" y="1043090"/>
            <a:ext cx="8143645" cy="5412842"/>
          </a:xfrm>
        </p:spPr>
      </p:pic>
    </p:spTree>
    <p:extLst>
      <p:ext uri="{BB962C8B-B14F-4D97-AF65-F5344CB8AC3E}">
        <p14:creationId xmlns:p14="http://schemas.microsoft.com/office/powerpoint/2010/main" val="615107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454" y="169220"/>
            <a:ext cx="10935346" cy="1325563"/>
          </a:xfrm>
        </p:spPr>
        <p:txBody>
          <a:bodyPr>
            <a:normAutofit fontScale="90000"/>
          </a:bodyPr>
          <a:lstStyle/>
          <a:p>
            <a:r>
              <a:rPr lang="en-US" b="1" dirty="0" smtClean="0">
                <a:latin typeface="Abadi MT Condensed Extra Bold" charset="0"/>
                <a:ea typeface="Abadi MT Condensed Extra Bold" charset="0"/>
                <a:cs typeface="Abadi MT Condensed Extra Bold" charset="0"/>
              </a:rPr>
              <a:t>Summary: </a:t>
            </a:r>
            <a:br>
              <a:rPr lang="en-US" b="1" dirty="0" smtClean="0">
                <a:latin typeface="Abadi MT Condensed Extra Bold" charset="0"/>
                <a:ea typeface="Abadi MT Condensed Extra Bold" charset="0"/>
                <a:cs typeface="Abadi MT Condensed Extra Bold" charset="0"/>
              </a:rPr>
            </a:br>
            <a:r>
              <a:rPr lang="en-US" b="1" dirty="0" smtClean="0">
                <a:latin typeface="Abadi MT Condensed Extra Bold" charset="0"/>
                <a:ea typeface="Abadi MT Condensed Extra Bold" charset="0"/>
                <a:cs typeface="Abadi MT Condensed Extra Bold" charset="0"/>
              </a:rPr>
              <a:t>what type of physicians are more likely to use EHR? </a:t>
            </a:r>
            <a:endParaRPr lang="en-US" b="1" dirty="0">
              <a:latin typeface="Abadi MT Condensed Extra Bold" charset="0"/>
              <a:ea typeface="Abadi MT Condensed Extra Bold" charset="0"/>
              <a:cs typeface="Abadi MT Condensed Extra Bold" charset="0"/>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18434" y="1626764"/>
            <a:ext cx="6135386" cy="3860410"/>
          </a:xfrm>
        </p:spPr>
      </p:pic>
      <p:sp>
        <p:nvSpPr>
          <p:cNvPr id="6" name="TextBox 5"/>
          <p:cNvSpPr txBox="1"/>
          <p:nvPr/>
        </p:nvSpPr>
        <p:spPr>
          <a:xfrm>
            <a:off x="8712200" y="5619155"/>
            <a:ext cx="2209800" cy="707886"/>
          </a:xfrm>
          <a:prstGeom prst="rect">
            <a:avLst/>
          </a:prstGeom>
          <a:noFill/>
        </p:spPr>
        <p:txBody>
          <a:bodyPr wrap="square" rtlCol="0">
            <a:spAutoFit/>
          </a:bodyPr>
          <a:lstStyle/>
          <a:p>
            <a:r>
              <a:rPr lang="en-US" sz="4000" b="1" dirty="0" smtClean="0">
                <a:solidFill>
                  <a:schemeClr val="accent1"/>
                </a:solidFill>
                <a:latin typeface="Abadi MT Condensed Extra Bold" charset="0"/>
                <a:ea typeface="Abadi MT Condensed Extra Bold" charset="0"/>
                <a:cs typeface="Abadi MT Condensed Extra Bold" charset="0"/>
              </a:rPr>
              <a:t>EHR Use</a:t>
            </a:r>
            <a:endParaRPr lang="en-US" sz="4000" b="1" dirty="0">
              <a:solidFill>
                <a:schemeClr val="accent1"/>
              </a:solidFill>
              <a:latin typeface="Abadi MT Condensed Extra Bold" charset="0"/>
              <a:ea typeface="Abadi MT Condensed Extra Bold" charset="0"/>
              <a:cs typeface="Abadi MT Condensed Extra Bold" charset="0"/>
            </a:endParaRPr>
          </a:p>
        </p:txBody>
      </p:sp>
      <p:sp>
        <p:nvSpPr>
          <p:cNvPr id="7" name="TextBox 6"/>
          <p:cNvSpPr txBox="1"/>
          <p:nvPr/>
        </p:nvSpPr>
        <p:spPr>
          <a:xfrm>
            <a:off x="1238250" y="5243513"/>
            <a:ext cx="3009900" cy="1323439"/>
          </a:xfrm>
          <a:prstGeom prst="rect">
            <a:avLst/>
          </a:prstGeom>
          <a:noFill/>
        </p:spPr>
        <p:txBody>
          <a:bodyPr wrap="square" rtlCol="0">
            <a:spAutoFit/>
          </a:bodyPr>
          <a:lstStyle/>
          <a:p>
            <a:pPr marL="457200" indent="-457200">
              <a:buFont typeface="Arial" charset="0"/>
              <a:buChar char="•"/>
            </a:pPr>
            <a:r>
              <a:rPr lang="en-US" sz="4000" b="1" dirty="0" smtClean="0">
                <a:solidFill>
                  <a:schemeClr val="accent1"/>
                </a:solidFill>
                <a:latin typeface="Abadi MT Condensed Extra Bold" charset="0"/>
                <a:ea typeface="Abadi MT Condensed Extra Bold" charset="0"/>
                <a:cs typeface="Abadi MT Condensed Extra Bold" charset="0"/>
              </a:rPr>
              <a:t>MALE</a:t>
            </a:r>
          </a:p>
          <a:p>
            <a:pPr marL="457200" indent="-457200">
              <a:buFont typeface="Arial" charset="0"/>
              <a:buChar char="•"/>
            </a:pPr>
            <a:r>
              <a:rPr lang="en-US" sz="4000" b="1" dirty="0" smtClean="0">
                <a:solidFill>
                  <a:schemeClr val="accent1"/>
                </a:solidFill>
                <a:latin typeface="Abadi MT Condensed Extra Bold" charset="0"/>
                <a:ea typeface="Abadi MT Condensed Extra Bold" charset="0"/>
                <a:cs typeface="Abadi MT Condensed Extra Bold" charset="0"/>
              </a:rPr>
              <a:t>OLDER</a:t>
            </a:r>
            <a:endParaRPr lang="en-US" sz="4000" b="1" dirty="0">
              <a:solidFill>
                <a:schemeClr val="accent1"/>
              </a:solidFill>
              <a:latin typeface="Abadi MT Condensed Extra Bold" charset="0"/>
              <a:ea typeface="Abadi MT Condensed Extra Bold" charset="0"/>
              <a:cs typeface="Abadi MT Condensed Extra Bold" charset="0"/>
            </a:endParaRPr>
          </a:p>
        </p:txBody>
      </p:sp>
      <p:sp>
        <p:nvSpPr>
          <p:cNvPr id="8" name="Striped Right Arrow 7"/>
          <p:cNvSpPr/>
          <p:nvPr/>
        </p:nvSpPr>
        <p:spPr>
          <a:xfrm>
            <a:off x="4425950" y="5487174"/>
            <a:ext cx="3143250" cy="1109702"/>
          </a:xfrm>
          <a:prstGeom prst="stripedRightArrow">
            <a:avLst>
              <a:gd name="adj1" fmla="val 48349"/>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05529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accent1"/>
                </a:solidFill>
                <a:latin typeface="Abadi MT Condensed Extra Bold" charset="0"/>
                <a:ea typeface="Abadi MT Condensed Extra Bold" charset="0"/>
                <a:cs typeface="Abadi MT Condensed Extra Bold" charset="0"/>
              </a:rPr>
              <a:t>Conclusion</a:t>
            </a:r>
            <a:endParaRPr lang="en-US" b="1" dirty="0">
              <a:solidFill>
                <a:schemeClr val="accent1"/>
              </a:solidFill>
              <a:latin typeface="Abadi MT Condensed Extra Bold" charset="0"/>
              <a:ea typeface="Abadi MT Condensed Extra Bold" charset="0"/>
              <a:cs typeface="Abadi MT Condensed Extra Bold" charset="0"/>
            </a:endParaRPr>
          </a:p>
        </p:txBody>
      </p:sp>
      <p:sp>
        <p:nvSpPr>
          <p:cNvPr id="3" name="Content Placeholder 2"/>
          <p:cNvSpPr>
            <a:spLocks noGrp="1"/>
          </p:cNvSpPr>
          <p:nvPr>
            <p:ph idx="1"/>
          </p:nvPr>
        </p:nvSpPr>
        <p:spPr>
          <a:xfrm>
            <a:off x="838200" y="1690688"/>
            <a:ext cx="10515600" cy="4862511"/>
          </a:xfrm>
        </p:spPr>
        <p:txBody>
          <a:bodyPr/>
          <a:lstStyle/>
          <a:p>
            <a:r>
              <a:rPr lang="en-US" dirty="0" smtClean="0"/>
              <a:t>Small hospitals of yearly gross revenue under $400,000.</a:t>
            </a:r>
          </a:p>
          <a:p>
            <a:r>
              <a:rPr lang="en-US" dirty="0" smtClean="0"/>
              <a:t>Among individual practitioners target </a:t>
            </a:r>
            <a:r>
              <a:rPr lang="en-US" dirty="0"/>
              <a:t>y</a:t>
            </a:r>
            <a:r>
              <a:rPr lang="en-US" dirty="0" smtClean="0"/>
              <a:t>ounger, female practitioners</a:t>
            </a:r>
          </a:p>
          <a:p>
            <a:endParaRPr lang="en-US" dirty="0"/>
          </a:p>
        </p:txBody>
      </p:sp>
    </p:spTree>
    <p:extLst>
      <p:ext uri="{BB962C8B-B14F-4D97-AF65-F5344CB8AC3E}">
        <p14:creationId xmlns:p14="http://schemas.microsoft.com/office/powerpoint/2010/main" val="84002682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4300" y="0"/>
            <a:ext cx="12077700" cy="6858000"/>
          </a:xfrm>
          <a:prstGeom prst="rect">
            <a:avLst/>
          </a:prstGeom>
        </p:spPr>
      </p:pic>
    </p:spTree>
    <p:extLst>
      <p:ext uri="{BB962C8B-B14F-4D97-AF65-F5344CB8AC3E}">
        <p14:creationId xmlns:p14="http://schemas.microsoft.com/office/powerpoint/2010/main" val="20924093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(SKIP)EHR use in the U.S. </a:t>
            </a:r>
            <a:endParaRPr lang="en-US" dirty="0"/>
          </a:p>
        </p:txBody>
      </p:sp>
      <p:sp>
        <p:nvSpPr>
          <p:cNvPr id="3" name="Content Placeholder 2"/>
          <p:cNvSpPr>
            <a:spLocks noGrp="1"/>
          </p:cNvSpPr>
          <p:nvPr>
            <p:ph idx="1"/>
          </p:nvPr>
        </p:nvSpPr>
        <p:spPr/>
        <p:txBody>
          <a:bodyPr/>
          <a:lstStyle/>
          <a:p>
            <a:r>
              <a:rPr lang="en-US" dirty="0" smtClean="0"/>
              <a:t>State-level EHR use graph </a:t>
            </a:r>
            <a:endParaRPr lang="en-US" dirty="0"/>
          </a:p>
        </p:txBody>
      </p:sp>
    </p:spTree>
    <p:extLst>
      <p:ext uri="{BB962C8B-B14F-4D97-AF65-F5344CB8AC3E}">
        <p14:creationId xmlns:p14="http://schemas.microsoft.com/office/powerpoint/2010/main" val="20795787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8745"/>
          <a:stretch/>
        </p:blipFill>
        <p:spPr>
          <a:xfrm>
            <a:off x="1134036" y="1901699"/>
            <a:ext cx="5212976" cy="3935433"/>
          </a:xfrm>
          <a:prstGeom prst="rect">
            <a:avLst/>
          </a:prstGeom>
        </p:spPr>
      </p:pic>
      <p:pic>
        <p:nvPicPr>
          <p:cNvPr id="4" name="Picture 3"/>
          <p:cNvPicPr>
            <a:picLocks noChangeAspect="1"/>
          </p:cNvPicPr>
          <p:nvPr/>
        </p:nvPicPr>
        <p:blipFill>
          <a:blip r:embed="rId4"/>
          <a:stretch>
            <a:fillRect/>
          </a:stretch>
        </p:blipFill>
        <p:spPr>
          <a:xfrm>
            <a:off x="7151914" y="1936376"/>
            <a:ext cx="4526440" cy="3900756"/>
          </a:xfrm>
          <a:prstGeom prst="rect">
            <a:avLst/>
          </a:prstGeom>
        </p:spPr>
      </p:pic>
      <p:sp>
        <p:nvSpPr>
          <p:cNvPr id="6" name="TextBox 5"/>
          <p:cNvSpPr txBox="1"/>
          <p:nvPr/>
        </p:nvSpPr>
        <p:spPr>
          <a:xfrm>
            <a:off x="2355742" y="6168325"/>
            <a:ext cx="2030278" cy="369332"/>
          </a:xfrm>
          <a:prstGeom prst="rect">
            <a:avLst/>
          </a:prstGeom>
          <a:noFill/>
        </p:spPr>
        <p:txBody>
          <a:bodyPr wrap="square" rtlCol="0">
            <a:spAutoFit/>
          </a:bodyPr>
          <a:lstStyle/>
          <a:p>
            <a:r>
              <a:rPr lang="en-US" b="1" smtClean="0"/>
              <a:t>3,334 Hospitals </a:t>
            </a:r>
            <a:endParaRPr lang="en-US" b="1"/>
          </a:p>
        </p:txBody>
      </p:sp>
      <p:sp>
        <p:nvSpPr>
          <p:cNvPr id="7" name="TextBox 6"/>
          <p:cNvSpPr txBox="1"/>
          <p:nvPr/>
        </p:nvSpPr>
        <p:spPr>
          <a:xfrm>
            <a:off x="8028122" y="6106332"/>
            <a:ext cx="2696705" cy="369332"/>
          </a:xfrm>
          <a:prstGeom prst="rect">
            <a:avLst/>
          </a:prstGeom>
          <a:noFill/>
        </p:spPr>
        <p:txBody>
          <a:bodyPr wrap="square" rtlCol="0">
            <a:spAutoFit/>
          </a:bodyPr>
          <a:lstStyle/>
          <a:p>
            <a:r>
              <a:rPr lang="en-US" b="1" dirty="0" smtClean="0"/>
              <a:t>[] Individual Practitioners </a:t>
            </a:r>
            <a:endParaRPr lang="en-US" b="1" dirty="0"/>
          </a:p>
        </p:txBody>
      </p:sp>
    </p:spTree>
    <p:extLst>
      <p:ext uri="{BB962C8B-B14F-4D97-AF65-F5344CB8AC3E}">
        <p14:creationId xmlns:p14="http://schemas.microsoft.com/office/powerpoint/2010/main" val="772163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6" presetClass="emph" presetSubtype="0" fill="hold" nodeType="clickEffect">
                                  <p:stCondLst>
                                    <p:cond delay="0"/>
                                  </p:stCondLst>
                                  <p:childTnLst>
                                    <p:animScale>
                                      <p:cBhvr>
                                        <p:cTn id="12" dur="2000" fill="hold"/>
                                        <p:tgtEl>
                                          <p:spTgt spid="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8619"/>
          <a:stretch/>
        </p:blipFill>
        <p:spPr>
          <a:xfrm>
            <a:off x="2277416" y="876569"/>
            <a:ext cx="8197716" cy="5654675"/>
          </a:xfrm>
        </p:spPr>
      </p:pic>
    </p:spTree>
    <p:extLst>
      <p:ext uri="{BB962C8B-B14F-4D97-AF65-F5344CB8AC3E}">
        <p14:creationId xmlns:p14="http://schemas.microsoft.com/office/powerpoint/2010/main" val="19220652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74739"/>
          </a:xfrm>
        </p:spPr>
        <p:txBody>
          <a:bodyPr/>
          <a:lstStyle/>
          <a:p>
            <a:r>
              <a:rPr lang="en-US" dirty="0" smtClean="0"/>
              <a:t>(SKIP)EHR use in US Hospitals</a:t>
            </a:r>
            <a:endParaRPr lang="en-US" dirty="0"/>
          </a:p>
        </p:txBody>
      </p:sp>
      <p:sp>
        <p:nvSpPr>
          <p:cNvPr id="3" name="Content Placeholder 2"/>
          <p:cNvSpPr>
            <a:spLocks noGrp="1"/>
          </p:cNvSpPr>
          <p:nvPr>
            <p:ph idx="1"/>
          </p:nvPr>
        </p:nvSpPr>
        <p:spPr>
          <a:xfrm>
            <a:off x="838200" y="1376174"/>
            <a:ext cx="10515600" cy="4351338"/>
          </a:xfrm>
        </p:spPr>
        <p:txBody>
          <a:bodyPr/>
          <a:lstStyle/>
          <a:p>
            <a:r>
              <a:rPr lang="en-US" dirty="0" smtClean="0"/>
              <a:t>As of 2017, []% of U.S. Hospitals have adopted Electronic health Records.</a:t>
            </a:r>
          </a:p>
        </p:txBody>
      </p:sp>
    </p:spTree>
    <p:extLst>
      <p:ext uri="{BB962C8B-B14F-4D97-AF65-F5344CB8AC3E}">
        <p14:creationId xmlns:p14="http://schemas.microsoft.com/office/powerpoint/2010/main" val="1531909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Explore Correlations </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84565" y="1825625"/>
            <a:ext cx="7422870" cy="4351338"/>
          </a:xfr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4948" y="365125"/>
            <a:ext cx="4621487" cy="3636169"/>
          </a:xfrm>
          <a:prstGeom prst="rect">
            <a:avLst/>
          </a:prstGeom>
        </p:spPr>
      </p:pic>
      <p:sp>
        <p:nvSpPr>
          <p:cNvPr id="8" name="Oval 7"/>
          <p:cNvSpPr/>
          <p:nvPr/>
        </p:nvSpPr>
        <p:spPr>
          <a:xfrm>
            <a:off x="2997200" y="1690688"/>
            <a:ext cx="1078854" cy="4260661"/>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p:nvPr/>
        </p:nvCxnSpPr>
        <p:spPr>
          <a:xfrm flipH="1">
            <a:off x="4262034" y="1690688"/>
            <a:ext cx="3082915" cy="17034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321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73488" y="1825625"/>
            <a:ext cx="7045023" cy="4351338"/>
          </a:xfrm>
          <a:prstGeom prst="rect">
            <a:avLst/>
          </a:prstGeom>
        </p:spPr>
      </p:pic>
    </p:spTree>
    <p:extLst>
      <p:ext uri="{BB962C8B-B14F-4D97-AF65-F5344CB8AC3E}">
        <p14:creationId xmlns:p14="http://schemas.microsoft.com/office/powerpoint/2010/main" val="12347003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21410" y="356053"/>
            <a:ext cx="4587316" cy="4587316"/>
          </a:xfrm>
        </p:spPr>
      </p:pic>
      <p:pic>
        <p:nvPicPr>
          <p:cNvPr id="6" name="Content Placeholder 5"/>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418943" y="356053"/>
            <a:ext cx="4880428" cy="4587316"/>
          </a:xfrm>
        </p:spPr>
      </p:pic>
      <p:sp>
        <p:nvSpPr>
          <p:cNvPr id="7" name="TextBox 6"/>
          <p:cNvSpPr txBox="1"/>
          <p:nvPr/>
        </p:nvSpPr>
        <p:spPr>
          <a:xfrm>
            <a:off x="610309" y="5264996"/>
            <a:ext cx="4860319" cy="1015663"/>
          </a:xfrm>
          <a:prstGeom prst="rect">
            <a:avLst/>
          </a:prstGeom>
          <a:noFill/>
        </p:spPr>
        <p:txBody>
          <a:bodyPr wrap="square" rtlCol="0">
            <a:spAutoFit/>
          </a:bodyPr>
          <a:lstStyle/>
          <a:p>
            <a:pPr marL="285750" indent="-285750">
              <a:buFont typeface="Arial" charset="0"/>
              <a:buChar char="•"/>
            </a:pPr>
            <a:r>
              <a:rPr lang="en-US" sz="3000" dirty="0" smtClean="0">
                <a:solidFill>
                  <a:schemeClr val="accent1"/>
                </a:solidFill>
                <a:latin typeface="Abadi MT Condensed Extra Bold" charset="0"/>
                <a:ea typeface="Abadi MT Condensed Extra Bold" charset="0"/>
                <a:cs typeface="Abadi MT Condensed Extra Bold" charset="0"/>
              </a:rPr>
              <a:t>Greater amount of revenue</a:t>
            </a:r>
          </a:p>
          <a:p>
            <a:pPr marL="285750" indent="-285750">
              <a:buFont typeface="Arial" charset="0"/>
              <a:buChar char="•"/>
            </a:pPr>
            <a:r>
              <a:rPr lang="en-US" sz="3000" dirty="0" smtClean="0">
                <a:solidFill>
                  <a:schemeClr val="accent1"/>
                </a:solidFill>
                <a:latin typeface="Abadi MT Condensed Extra Bold" charset="0"/>
                <a:ea typeface="Abadi MT Condensed Extra Bold" charset="0"/>
                <a:cs typeface="Abadi MT Condensed Extra Bold" charset="0"/>
              </a:rPr>
              <a:t>Greater discharge</a:t>
            </a:r>
          </a:p>
        </p:txBody>
      </p:sp>
      <p:sp>
        <p:nvSpPr>
          <p:cNvPr id="10" name="TextBox 9"/>
          <p:cNvSpPr txBox="1"/>
          <p:nvPr/>
        </p:nvSpPr>
        <p:spPr>
          <a:xfrm>
            <a:off x="7551241" y="5531108"/>
            <a:ext cx="2708636" cy="769441"/>
          </a:xfrm>
          <a:prstGeom prst="rect">
            <a:avLst/>
          </a:prstGeom>
          <a:noFill/>
        </p:spPr>
        <p:txBody>
          <a:bodyPr wrap="square" rtlCol="0">
            <a:spAutoFit/>
          </a:bodyPr>
          <a:lstStyle/>
          <a:p>
            <a:r>
              <a:rPr lang="en-US" sz="4400" dirty="0" smtClean="0">
                <a:solidFill>
                  <a:schemeClr val="accent1"/>
                </a:solidFill>
                <a:latin typeface="Abadi MT Condensed Extra Bold" charset="0"/>
                <a:ea typeface="Abadi MT Condensed Extra Bold" charset="0"/>
                <a:cs typeface="Abadi MT Condensed Extra Bold" charset="0"/>
              </a:rPr>
              <a:t>EHR Use </a:t>
            </a:r>
          </a:p>
        </p:txBody>
      </p:sp>
      <p:sp>
        <p:nvSpPr>
          <p:cNvPr id="11" name="Chevron 10"/>
          <p:cNvSpPr/>
          <p:nvPr/>
        </p:nvSpPr>
        <p:spPr>
          <a:xfrm>
            <a:off x="5630175" y="2433234"/>
            <a:ext cx="538150" cy="526942"/>
          </a:xfrm>
          <a:prstGeom prst="chevron">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Striped Right Arrow 11"/>
          <p:cNvSpPr/>
          <p:nvPr/>
        </p:nvSpPr>
        <p:spPr>
          <a:xfrm>
            <a:off x="5470628" y="5531108"/>
            <a:ext cx="1514372" cy="73660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966931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1518</TotalTime>
  <Words>637</Words>
  <Application>Microsoft Macintosh PowerPoint</Application>
  <PresentationFormat>Widescreen</PresentationFormat>
  <Paragraphs>53</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Abadi MT Condensed Extra Bold</vt:lpstr>
      <vt:lpstr>Calibri</vt:lpstr>
      <vt:lpstr>Calibri Light</vt:lpstr>
      <vt:lpstr>Mangal</vt:lpstr>
      <vt:lpstr>Arial</vt:lpstr>
      <vt:lpstr>Office Theme</vt:lpstr>
      <vt:lpstr>Electronic Health Record (EHR): Who uses it? </vt:lpstr>
      <vt:lpstr>PowerPoint Presentation</vt:lpstr>
      <vt:lpstr>(SKIP)EHR use in the U.S. </vt:lpstr>
      <vt:lpstr>PowerPoint Presentation</vt:lpstr>
      <vt:lpstr>PowerPoint Presentation</vt:lpstr>
      <vt:lpstr>(SKIP)EHR use in US Hospitals</vt:lpstr>
      <vt:lpstr>Explore Correlations </vt:lpstr>
      <vt:lpstr>PowerPoint Presentation</vt:lpstr>
      <vt:lpstr>PowerPoint Presentation</vt:lpstr>
      <vt:lpstr>Individual Practitioners</vt:lpstr>
      <vt:lpstr>(SKIP) Practitioner demo – EHR use</vt:lpstr>
      <vt:lpstr>Physician.- exploratory plots</vt:lpstr>
      <vt:lpstr>Summary:  what type of physicians are more likely to use EHR? </vt:lpstr>
      <vt:lpstr>Conclusion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 Health Record (EHR): Who uses it? </dc:title>
  <dc:creator>Yoo, Lauren</dc:creator>
  <cp:lastModifiedBy>Yoo, Lauren</cp:lastModifiedBy>
  <cp:revision>30</cp:revision>
  <dcterms:created xsi:type="dcterms:W3CDTF">2017-12-09T21:38:26Z</dcterms:created>
  <dcterms:modified xsi:type="dcterms:W3CDTF">2017-12-10T23:00:20Z</dcterms:modified>
</cp:coreProperties>
</file>

<file path=docProps/thumbnail.jpeg>
</file>